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3" r:id="rId7"/>
    <p:sldId id="260" r:id="rId8"/>
    <p:sldId id="264" r:id="rId9"/>
    <p:sldId id="266" r:id="rId10"/>
    <p:sldId id="269" r:id="rId11"/>
    <p:sldId id="275" r:id="rId12"/>
    <p:sldId id="268" r:id="rId13"/>
    <p:sldId id="274" r:id="rId14"/>
    <p:sldId id="267" r:id="rId15"/>
    <p:sldId id="273" r:id="rId16"/>
    <p:sldId id="265" r:id="rId17"/>
    <p:sldId id="261" r:id="rId18"/>
    <p:sldId id="272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9B24EBF-B758-4571-9337-6DDFC7615F8A}">
          <p14:sldIdLst>
            <p14:sldId id="256"/>
            <p14:sldId id="257"/>
            <p14:sldId id="258"/>
            <p14:sldId id="271"/>
            <p14:sldId id="259"/>
            <p14:sldId id="263"/>
            <p14:sldId id="260"/>
            <p14:sldId id="264"/>
            <p14:sldId id="266"/>
            <p14:sldId id="269"/>
            <p14:sldId id="275"/>
            <p14:sldId id="268"/>
            <p14:sldId id="274"/>
            <p14:sldId id="267"/>
            <p14:sldId id="273"/>
            <p14:sldId id="265"/>
            <p14:sldId id="261"/>
            <p14:sldId id="272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8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0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0D92E-E773-454F-B238-6E8C70620FFE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1F1F3-CC48-44A3-AB09-FCD51F05638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7127" y="1953635"/>
            <a:ext cx="9144000" cy="2387600"/>
          </a:xfrm>
        </p:spPr>
        <p:txBody>
          <a:bodyPr/>
          <a:lstStyle/>
          <a:p>
            <a:r>
              <a:rPr lang="es-ES" b="1" dirty="0" smtClean="0"/>
              <a:t>Informe de Evaluación de Revistas Académicas </a:t>
            </a:r>
            <a:r>
              <a:rPr lang="es-ES" b="1" dirty="0" err="1" smtClean="0"/>
              <a:t>UdeC</a:t>
            </a:r>
            <a:endParaRPr lang="en-U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4" name="Imagen 3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8709" y="989452"/>
            <a:ext cx="105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GAYANA</a:t>
            </a:r>
            <a:endParaRPr lang="en-US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9456" t="10901" r="21404" b="24369"/>
          <a:stretch/>
        </p:blipFill>
        <p:spPr>
          <a:xfrm>
            <a:off x="6870822" y="1281874"/>
            <a:ext cx="4338384" cy="54209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7456" t="18694" r="38947" b="42787"/>
          <a:stretch/>
        </p:blipFill>
        <p:spPr>
          <a:xfrm>
            <a:off x="737336" y="1713929"/>
            <a:ext cx="4962708" cy="45568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8" name="Imagen 7" descr="revistas_academicas_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6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725" t="25713" r="47523" b="8497"/>
          <a:stretch/>
        </p:blipFill>
        <p:spPr>
          <a:xfrm>
            <a:off x="2727157" y="231637"/>
            <a:ext cx="6513095" cy="608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9815" t="45226" r="21806" b="13804"/>
          <a:stretch/>
        </p:blipFill>
        <p:spPr>
          <a:xfrm>
            <a:off x="5696372" y="1848965"/>
            <a:ext cx="5908817" cy="479820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197" t="18734" r="37546" b="40772"/>
          <a:stretch/>
        </p:blipFill>
        <p:spPr>
          <a:xfrm>
            <a:off x="435837" y="1972928"/>
            <a:ext cx="4953428" cy="446739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8146" y="1129210"/>
            <a:ext cx="1054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GAYANA BOTÁNICA</a:t>
            </a:r>
            <a:endParaRPr lang="en-US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12" name="Imagen 11" descr="revistas_academicas_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353" t="26590" r="47647" b="8717"/>
          <a:stretch/>
        </p:blipFill>
        <p:spPr>
          <a:xfrm>
            <a:off x="2807368" y="336882"/>
            <a:ext cx="6801852" cy="621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/>
          <a:srcRect l="37482" t="18706" r="42032" b="54492"/>
          <a:stretch/>
        </p:blipFill>
        <p:spPr bwMode="auto">
          <a:xfrm>
            <a:off x="683664" y="1912595"/>
            <a:ext cx="4617686" cy="3539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cx1="http://schemas.microsoft.com/office/drawing/2015/9/8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49900" t="39403" r="21767" b="13813"/>
          <a:stretch/>
        </p:blipFill>
        <p:spPr>
          <a:xfrm>
            <a:off x="5982057" y="1818590"/>
            <a:ext cx="5341162" cy="496088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938960" y="1047604"/>
            <a:ext cx="621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RLA. Revista de Lingüística Teórica y Aplicada</a:t>
            </a:r>
            <a:endParaRPr lang="en-US" b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15" name="Imagen 14" descr="revistas_academicas_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6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24" t="16502" r="47346" b="19553"/>
          <a:stretch/>
        </p:blipFill>
        <p:spPr>
          <a:xfrm>
            <a:off x="2438400" y="128337"/>
            <a:ext cx="7111123" cy="647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3151" y="244268"/>
            <a:ext cx="1014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REPORTE </a:t>
            </a:r>
            <a:r>
              <a:rPr lang="es-CL" sz="3200" b="1" dirty="0" err="1" smtClean="0"/>
              <a:t>Scimago</a:t>
            </a:r>
            <a:r>
              <a:rPr lang="es-CL" sz="3200" b="1" dirty="0" smtClean="0"/>
              <a:t> </a:t>
            </a:r>
            <a:r>
              <a:rPr lang="es-CL" sz="3200" b="1" dirty="0" err="1" smtClean="0"/>
              <a:t>Journal</a:t>
            </a:r>
            <a:r>
              <a:rPr lang="es-CL" sz="3200" b="1" dirty="0" smtClean="0"/>
              <a:t> Rank. Revistas Académicas </a:t>
            </a:r>
            <a:r>
              <a:rPr lang="es-CL" sz="3200" b="1" dirty="0" err="1" smtClean="0"/>
              <a:t>UdeC</a:t>
            </a:r>
            <a:endParaRPr lang="en-US" sz="3200" b="1" dirty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9013"/>
              </p:ext>
            </p:extLst>
          </p:nvPr>
        </p:nvGraphicFramePr>
        <p:xfrm>
          <a:off x="1121286" y="964752"/>
          <a:ext cx="9693571" cy="5776869"/>
        </p:xfrm>
        <a:graphic>
          <a:graphicData uri="http://schemas.openxmlformats.org/drawingml/2006/table">
            <a:tbl>
              <a:tblPr firstRow="1" firstCol="1" bandRow="1"/>
              <a:tblGrid>
                <a:gridCol w="564418">
                  <a:extLst>
                    <a:ext uri="{9D8B030D-6E8A-4147-A177-3AD203B41FA5}">
                      <a16:colId xmlns:a16="http://schemas.microsoft.com/office/drawing/2014/main" val="3638084291"/>
                    </a:ext>
                  </a:extLst>
                </a:gridCol>
                <a:gridCol w="1007055">
                  <a:extLst>
                    <a:ext uri="{9D8B030D-6E8A-4147-A177-3AD203B41FA5}">
                      <a16:colId xmlns:a16="http://schemas.microsoft.com/office/drawing/2014/main" val="3998689399"/>
                    </a:ext>
                  </a:extLst>
                </a:gridCol>
                <a:gridCol w="598300">
                  <a:extLst>
                    <a:ext uri="{9D8B030D-6E8A-4147-A177-3AD203B41FA5}">
                      <a16:colId xmlns:a16="http://schemas.microsoft.com/office/drawing/2014/main" val="4290735999"/>
                    </a:ext>
                  </a:extLst>
                </a:gridCol>
                <a:gridCol w="777262">
                  <a:extLst>
                    <a:ext uri="{9D8B030D-6E8A-4147-A177-3AD203B41FA5}">
                      <a16:colId xmlns:a16="http://schemas.microsoft.com/office/drawing/2014/main" val="2396708582"/>
                    </a:ext>
                  </a:extLst>
                </a:gridCol>
                <a:gridCol w="599365">
                  <a:extLst>
                    <a:ext uri="{9D8B030D-6E8A-4147-A177-3AD203B41FA5}">
                      <a16:colId xmlns:a16="http://schemas.microsoft.com/office/drawing/2014/main" val="2182802861"/>
                    </a:ext>
                  </a:extLst>
                </a:gridCol>
                <a:gridCol w="657607">
                  <a:extLst>
                    <a:ext uri="{9D8B030D-6E8A-4147-A177-3AD203B41FA5}">
                      <a16:colId xmlns:a16="http://schemas.microsoft.com/office/drawing/2014/main" val="802022155"/>
                    </a:ext>
                  </a:extLst>
                </a:gridCol>
                <a:gridCol w="768794">
                  <a:extLst>
                    <a:ext uri="{9D8B030D-6E8A-4147-A177-3AD203B41FA5}">
                      <a16:colId xmlns:a16="http://schemas.microsoft.com/office/drawing/2014/main" val="1019151503"/>
                    </a:ext>
                  </a:extLst>
                </a:gridCol>
                <a:gridCol w="572891">
                  <a:extLst>
                    <a:ext uri="{9D8B030D-6E8A-4147-A177-3AD203B41FA5}">
                      <a16:colId xmlns:a16="http://schemas.microsoft.com/office/drawing/2014/main" val="3709782970"/>
                    </a:ext>
                  </a:extLst>
                </a:gridCol>
                <a:gridCol w="768794">
                  <a:extLst>
                    <a:ext uri="{9D8B030D-6E8A-4147-A177-3AD203B41FA5}">
                      <a16:colId xmlns:a16="http://schemas.microsoft.com/office/drawing/2014/main" val="1808167114"/>
                    </a:ext>
                  </a:extLst>
                </a:gridCol>
                <a:gridCol w="768794">
                  <a:extLst>
                    <a:ext uri="{9D8B030D-6E8A-4147-A177-3AD203B41FA5}">
                      <a16:colId xmlns:a16="http://schemas.microsoft.com/office/drawing/2014/main" val="1353977944"/>
                    </a:ext>
                  </a:extLst>
                </a:gridCol>
                <a:gridCol w="768794">
                  <a:extLst>
                    <a:ext uri="{9D8B030D-6E8A-4147-A177-3AD203B41FA5}">
                      <a16:colId xmlns:a16="http://schemas.microsoft.com/office/drawing/2014/main" val="3610480630"/>
                    </a:ext>
                  </a:extLst>
                </a:gridCol>
                <a:gridCol w="598300">
                  <a:extLst>
                    <a:ext uri="{9D8B030D-6E8A-4147-A177-3AD203B41FA5}">
                      <a16:colId xmlns:a16="http://schemas.microsoft.com/office/drawing/2014/main" val="1455546756"/>
                    </a:ext>
                  </a:extLst>
                </a:gridCol>
                <a:gridCol w="1243197">
                  <a:extLst>
                    <a:ext uri="{9D8B030D-6E8A-4147-A177-3AD203B41FA5}">
                      <a16:colId xmlns:a16="http://schemas.microsoft.com/office/drawing/2014/main" val="422052245"/>
                    </a:ext>
                  </a:extLst>
                </a:gridCol>
              </a:tblGrid>
              <a:tr h="543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Title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SJR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SJR </a:t>
                      </a:r>
                      <a:r>
                        <a:rPr lang="es-CL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Best</a:t>
                      </a: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L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Quartile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 </a:t>
                      </a:r>
                      <a:r>
                        <a:rPr lang="es-CL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index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Docs. (2018)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Docs. (3years)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r>
                        <a:rPr lang="es-CL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Refs</a:t>
                      </a: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 Cites (3years)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Citable Docs. (3years)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Cites / Doc. (2years)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Ref. / Doc.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Categories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71125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Gayana</a:t>
                      </a: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Botánica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0,291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552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Ecology (Q3); Horticulture (Q3); Plant Science (Q3)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204398"/>
                  </a:ext>
                </a:extLst>
              </a:tr>
              <a:tr h="90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RLA, Revista de lingüística teórica y aplicada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0,225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308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Language and Linguistics (Q2); Linguistics and Language (Q2); Education (Q3)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620852"/>
                  </a:ext>
                </a:extLst>
              </a:tr>
              <a:tr h="722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Gayana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0,218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0,31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Animal Science and Zoology (Q4); Aquatic Science (Q4)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3797"/>
                  </a:ext>
                </a:extLst>
              </a:tr>
              <a:tr h="632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Chilean Journal of Agricultural and Animal Sciences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0,139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839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0,21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36,48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Agricultural and Biological Sciences (miscellaneous) (Q4)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24234"/>
                  </a:ext>
                </a:extLst>
              </a:tr>
              <a:tr h="434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Ciencia y Enfermería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0,131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519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28,83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Nursing</a:t>
                      </a: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miscellaneous</a:t>
                      </a: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(Q4)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704908"/>
                  </a:ext>
                </a:extLst>
              </a:tr>
              <a:tr h="4343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Journal</a:t>
                      </a: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Oral </a:t>
                      </a: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0,128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69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1114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0,43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16,14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Dentistry</a:t>
                      </a: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s-CL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miscellaneous</a:t>
                      </a: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(Q4)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60306"/>
                  </a:ext>
                </a:extLst>
              </a:tr>
              <a:tr h="102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Atenea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0,115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404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25,25</a:t>
                      </a:r>
                      <a:endParaRPr lang="en-US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Arts and Humanities (miscellaneous) (Q4); Social Sciences (miscellaneous) (Q4)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282406"/>
                  </a:ext>
                </a:extLst>
              </a:tr>
              <a:tr h="451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Acta Literaria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68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183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26,14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Literature and Literary Theory (Q4)</a:t>
                      </a:r>
                      <a:endParaRPr lang="en-US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552" marR="315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201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0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1258"/>
            <a:ext cx="10515600" cy="822540"/>
          </a:xfrm>
        </p:spPr>
        <p:txBody>
          <a:bodyPr/>
          <a:lstStyle/>
          <a:p>
            <a:pPr algn="ctr"/>
            <a:r>
              <a:rPr lang="es-ES" b="1" dirty="0" smtClean="0"/>
              <a:t>Reporte de afiliación Institucional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27" t="1765" r="2104" b="2529"/>
          <a:stretch/>
        </p:blipFill>
        <p:spPr>
          <a:xfrm>
            <a:off x="766010" y="842736"/>
            <a:ext cx="10587790" cy="59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96389" y="1407789"/>
            <a:ext cx="11194868" cy="476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de datos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Scopus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 la estadística de afiliación a la institución, siguiendo al menos 7 derivaciones de nombre de Universidad de Concepción, que se adjuntan en la parte superior de la imagen. </a:t>
            </a:r>
            <a:r>
              <a:rPr lang="es-CL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Aquellas derivaciones de nombre institucional que no aparezcan dentro de las 7 indicadas, no registrarán datos de afiliación a la Universidad de Concepción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17.530 publicaciones al 2019 se han registrado con afiliación de sus autores a la Universidad de Concepción. Este conteo estadístico contempla el periodo de 1927-2019.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el año 2018 se registraron 1.364 publicaciones con afiliación a la Universidad.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Entre las tres principales áreas temáticas, que han aportado un 58% (10.287 docs.) del total de documentos, se encuentra Agricultura y Ciencias Biológicas (4.252/17.530 docs.), Física y Astronomía (3.130/17.530 docs.) y Ciencias de la Tierra (2.905/17.530 docs.).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5" name="Imagen 4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48791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CONCLUSIONES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88752"/>
            <a:ext cx="10515600" cy="4351338"/>
          </a:xfrm>
        </p:spPr>
        <p:txBody>
          <a:bodyPr/>
          <a:lstStyle/>
          <a:p>
            <a:r>
              <a:rPr lang="es-ES" dirty="0" smtClean="0"/>
              <a:t>Generar reportes estadísticos y </a:t>
            </a:r>
            <a:r>
              <a:rPr lang="es-ES" dirty="0" err="1" smtClean="0"/>
              <a:t>bibliométricos</a:t>
            </a:r>
            <a:r>
              <a:rPr lang="es-ES" dirty="0" smtClean="0"/>
              <a:t>, que consideren otro tipo de métricas.</a:t>
            </a:r>
          </a:p>
          <a:p>
            <a:r>
              <a:rPr lang="es-ES" dirty="0" smtClean="0"/>
              <a:t>Estandarizar aspectos informacionales institucionales.</a:t>
            </a:r>
          </a:p>
          <a:p>
            <a:r>
              <a:rPr lang="es-ES" dirty="0" smtClean="0"/>
              <a:t>Contribuir en el establecimiento de criterios de calidad para las revistas académicas </a:t>
            </a:r>
            <a:r>
              <a:rPr lang="es-ES" dirty="0" err="1" smtClean="0"/>
              <a:t>UdeC</a:t>
            </a:r>
            <a:r>
              <a:rPr lang="es-ES" dirty="0" smtClean="0"/>
              <a:t>; </a:t>
            </a:r>
          </a:p>
          <a:p>
            <a:pPr lvl="1"/>
            <a:r>
              <a:rPr lang="es-ES" dirty="0"/>
              <a:t>Editoriales, </a:t>
            </a:r>
            <a:r>
              <a:rPr lang="es-ES" dirty="0" smtClean="0"/>
              <a:t>científicos</a:t>
            </a:r>
            <a:r>
              <a:rPr lang="es-ES" dirty="0"/>
              <a:t> </a:t>
            </a:r>
            <a:r>
              <a:rPr lang="es-ES" dirty="0" smtClean="0"/>
              <a:t>y éticos.</a:t>
            </a:r>
          </a:p>
          <a:p>
            <a:endParaRPr lang="es-ES" dirty="0" smtClean="0"/>
          </a:p>
          <a:p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8" name="Imagen 7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7992" y="2256700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s-ES_tradnl" dirty="0" smtClean="0"/>
              <a:t>Resumen </a:t>
            </a:r>
            <a:r>
              <a:rPr lang="es-ES_tradnl" dirty="0"/>
              <a:t>y análisis de métricas de las revistas de investigación </a:t>
            </a:r>
            <a:r>
              <a:rPr lang="es-ES_tradnl" dirty="0" err="1"/>
              <a:t>UdeC</a:t>
            </a:r>
            <a:r>
              <a:rPr lang="es-ES_tradnl" dirty="0"/>
              <a:t> en plataformas relevantes (</a:t>
            </a:r>
            <a:r>
              <a:rPr lang="es-ES_tradnl" dirty="0" err="1"/>
              <a:t>InCites</a:t>
            </a:r>
            <a:r>
              <a:rPr lang="es-ES_tradnl" dirty="0"/>
              <a:t> </a:t>
            </a:r>
            <a:r>
              <a:rPr lang="es-ES_tradnl" dirty="0" err="1"/>
              <a:t>Journal</a:t>
            </a:r>
            <a:r>
              <a:rPr lang="es-ES_tradnl" dirty="0"/>
              <a:t> </a:t>
            </a:r>
            <a:r>
              <a:rPr lang="es-ES_tradnl" dirty="0" err="1"/>
              <a:t>Citation</a:t>
            </a:r>
            <a:r>
              <a:rPr lang="es-ES_tradnl" dirty="0"/>
              <a:t> </a:t>
            </a:r>
            <a:r>
              <a:rPr lang="es-ES_tradnl" dirty="0" err="1"/>
              <a:t>Reports</a:t>
            </a:r>
            <a:r>
              <a:rPr lang="es-ES_tradnl" dirty="0"/>
              <a:t>, </a:t>
            </a:r>
            <a:r>
              <a:rPr lang="es-ES_tradnl" dirty="0" err="1"/>
              <a:t>Scimago</a:t>
            </a:r>
            <a:r>
              <a:rPr lang="es-ES_tradnl" dirty="0"/>
              <a:t> </a:t>
            </a:r>
            <a:r>
              <a:rPr lang="es-ES_tradnl" dirty="0" err="1"/>
              <a:t>Journal</a:t>
            </a:r>
            <a:r>
              <a:rPr lang="es-ES_tradnl" dirty="0"/>
              <a:t> Rank, </a:t>
            </a:r>
            <a:r>
              <a:rPr lang="es-ES_tradnl" dirty="0" err="1"/>
              <a:t>WoS</a:t>
            </a:r>
            <a:r>
              <a:rPr lang="es-ES_tradnl" dirty="0"/>
              <a:t>, </a:t>
            </a:r>
            <a:r>
              <a:rPr lang="es-ES_tradnl" dirty="0" err="1"/>
              <a:t>Scopus</a:t>
            </a:r>
            <a:r>
              <a:rPr lang="es-ES_tradnl" dirty="0" smtClean="0"/>
              <a:t>).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 smtClean="0"/>
              <a:t>2</a:t>
            </a:r>
            <a:r>
              <a:rPr lang="es-ES_tradnl" dirty="0"/>
              <a:t>) </a:t>
            </a:r>
            <a:r>
              <a:rPr lang="es-ES_tradnl" dirty="0" smtClean="0"/>
              <a:t>  </a:t>
            </a:r>
            <a:r>
              <a:rPr lang="es-CL" dirty="0" smtClean="0"/>
              <a:t>Estado </a:t>
            </a:r>
            <a:r>
              <a:rPr lang="es-CL" dirty="0"/>
              <a:t>de avance </a:t>
            </a:r>
            <a:r>
              <a:rPr lang="es-ES_tradnl" dirty="0"/>
              <a:t>en que se encuentra cada revista en la </a:t>
            </a:r>
            <a:r>
              <a:rPr lang="es-ES_tradnl" dirty="0" smtClean="0"/>
              <a:t>Plataforma  de </a:t>
            </a:r>
            <a:r>
              <a:rPr lang="es-ES_tradnl" dirty="0"/>
              <a:t>Revistas Académicas </a:t>
            </a:r>
            <a:r>
              <a:rPr lang="es-ES_tradnl" dirty="0" err="1"/>
              <a:t>UdeC</a:t>
            </a:r>
            <a:r>
              <a:rPr lang="es-ES_tradnl" dirty="0"/>
              <a:t>.</a:t>
            </a:r>
            <a:r>
              <a:rPr lang="es-CL" dirty="0"/>
              <a:t>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83726" y="1159613"/>
            <a:ext cx="4467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Informe de evaluación</a:t>
            </a:r>
            <a:endParaRPr lang="en-U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8" name="Imagen 7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80992" y="9947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Roles</a:t>
            </a:r>
            <a:r>
              <a:rPr lang="es-ES" sz="3600" b="1" dirty="0"/>
              <a:t> </a:t>
            </a:r>
            <a:r>
              <a:rPr lang="es-ES" sz="3600" b="1" dirty="0" smtClean="0"/>
              <a:t>y funciones revistas académicas </a:t>
            </a:r>
            <a:r>
              <a:rPr lang="es-ES" sz="3600" b="1" dirty="0" err="1" smtClean="0"/>
              <a:t>UdeC</a:t>
            </a:r>
            <a:endParaRPr lang="es-ES" sz="36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07723" y="2494083"/>
            <a:ext cx="24623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/>
              <a:t>Gestión </a:t>
            </a:r>
            <a:r>
              <a:rPr lang="es-ES_tradnl" dirty="0" smtClean="0"/>
              <a:t>editorial (OJS), </a:t>
            </a:r>
            <a:r>
              <a:rPr lang="es-ES_tradnl" dirty="0"/>
              <a:t>edición y publicación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761012" y="2471796"/>
            <a:ext cx="2298149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Directores, asistentes, equipos </a:t>
            </a:r>
            <a:r>
              <a:rPr lang="es-ES_tradnl" sz="1600" dirty="0" smtClean="0"/>
              <a:t>editoriales</a:t>
            </a:r>
            <a:endParaRPr lang="es-ES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907723" y="3581056"/>
            <a:ext cx="246230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Gestión administrativa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761012" y="3546496"/>
            <a:ext cx="229814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 smtClean="0"/>
              <a:t>Deptos., </a:t>
            </a:r>
            <a:r>
              <a:rPr lang="es-ES_tradnl" sz="1600" dirty="0"/>
              <a:t>Facultades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07723" y="4438083"/>
            <a:ext cx="246230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dirty="0"/>
              <a:t>–</a:t>
            </a:r>
            <a:r>
              <a:rPr lang="es-ES_tradnl" dirty="0" smtClean="0"/>
              <a:t>Gestión </a:t>
            </a:r>
            <a:r>
              <a:rPr lang="es-ES_tradnl" dirty="0"/>
              <a:t>de recursos técnicos (Plataforma) y de información </a:t>
            </a:r>
            <a:endParaRPr lang="es-ES_tradnl" dirty="0" smtClean="0"/>
          </a:p>
          <a:p>
            <a:r>
              <a:rPr lang="es-ES_tradnl" dirty="0" smtClean="0"/>
              <a:t>–Normalización y coordinación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761012" y="4804135"/>
            <a:ext cx="2358628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Editorial </a:t>
            </a:r>
            <a:r>
              <a:rPr lang="es-ES_tradnl" sz="1600" dirty="0" smtClean="0"/>
              <a:t>/ Unidad Desarrollo Bibliotecas</a:t>
            </a:r>
            <a:endParaRPr lang="es-ES" sz="1600" dirty="0"/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5568737" y="2787843"/>
            <a:ext cx="1062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5539706" y="3743763"/>
            <a:ext cx="1062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39706" y="5108883"/>
            <a:ext cx="10626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20" name="Imagen 19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0462" y="9093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Panorama general revistas </a:t>
            </a:r>
            <a:r>
              <a:rPr lang="es-ES" sz="3600" b="1" dirty="0" err="1"/>
              <a:t>UdeC</a:t>
            </a:r>
            <a:endParaRPr lang="es-ES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68334" y="2116171"/>
            <a:ext cx="9633857" cy="45203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_tradnl" sz="2900" dirty="0"/>
              <a:t>1) Las que </a:t>
            </a:r>
            <a:r>
              <a:rPr lang="es-ES_tradnl" sz="2900" b="1" dirty="0"/>
              <a:t>clasifican en el </a:t>
            </a:r>
            <a:r>
              <a:rPr lang="es-ES_tradnl" sz="2900" b="1" dirty="0" err="1"/>
              <a:t>ránking</a:t>
            </a:r>
            <a:r>
              <a:rPr lang="es-ES_tradnl" sz="2900" b="1" dirty="0"/>
              <a:t> más importante:</a:t>
            </a:r>
            <a:r>
              <a:rPr lang="es-ES_tradnl" sz="2900" dirty="0"/>
              <a:t> </a:t>
            </a:r>
            <a:r>
              <a:rPr lang="es-ES_tradnl" sz="2900" b="1" dirty="0" err="1"/>
              <a:t>InCities</a:t>
            </a:r>
            <a:r>
              <a:rPr lang="es-ES_tradnl" sz="2900" b="1" dirty="0"/>
              <a:t> </a:t>
            </a:r>
            <a:r>
              <a:rPr lang="es-ES_tradnl" sz="2900" b="1" dirty="0" err="1"/>
              <a:t>Journal</a:t>
            </a:r>
            <a:r>
              <a:rPr lang="es-ES_tradnl" sz="2900" b="1" dirty="0"/>
              <a:t> </a:t>
            </a:r>
            <a:r>
              <a:rPr lang="es-ES_tradnl" sz="2900" b="1" dirty="0" err="1"/>
              <a:t>Citation</a:t>
            </a:r>
            <a:r>
              <a:rPr lang="es-ES_tradnl" sz="2900" b="1" dirty="0"/>
              <a:t> </a:t>
            </a:r>
            <a:r>
              <a:rPr lang="es-ES_tradnl" sz="2900" b="1" dirty="0" err="1"/>
              <a:t>Reports</a:t>
            </a:r>
            <a:r>
              <a:rPr lang="es-ES_tradnl" sz="2900" dirty="0"/>
              <a:t> (ex ISI) (solo </a:t>
            </a:r>
            <a:r>
              <a:rPr lang="es-ES_tradnl" sz="2900" b="1" dirty="0"/>
              <a:t>3</a:t>
            </a:r>
            <a:r>
              <a:rPr lang="es-ES_tradnl" sz="2900" dirty="0"/>
              <a:t>, </a:t>
            </a:r>
            <a:r>
              <a:rPr lang="es-ES_tradnl" sz="2900" i="1" dirty="0" err="1"/>
              <a:t>Gayana</a:t>
            </a:r>
            <a:r>
              <a:rPr lang="es-ES_tradnl" sz="2900" i="1" dirty="0"/>
              <a:t>, </a:t>
            </a:r>
            <a:r>
              <a:rPr lang="es-ES_tradnl" sz="2900" i="1" dirty="0" err="1"/>
              <a:t>Gayana</a:t>
            </a:r>
            <a:r>
              <a:rPr lang="es-ES_tradnl" sz="2900" i="1" dirty="0"/>
              <a:t> Botánica, RLA,</a:t>
            </a:r>
            <a:r>
              <a:rPr lang="es-ES_tradnl" sz="2900" dirty="0"/>
              <a:t> </a:t>
            </a:r>
            <a:r>
              <a:rPr lang="es-ES_tradnl" sz="2900" u="sng" dirty="0"/>
              <a:t>todas de cuartil 4</a:t>
            </a:r>
            <a:r>
              <a:rPr lang="es-ES_tradnl" sz="2900" dirty="0"/>
              <a:t>) </a:t>
            </a:r>
            <a:endParaRPr lang="es-CL" sz="2900" dirty="0"/>
          </a:p>
          <a:p>
            <a:pPr marL="0" indent="0" algn="just">
              <a:buNone/>
            </a:pPr>
            <a:r>
              <a:rPr lang="es-ES_tradnl" dirty="0"/>
              <a:t> </a:t>
            </a:r>
            <a:endParaRPr lang="es-CL" dirty="0"/>
          </a:p>
          <a:p>
            <a:pPr marL="0" indent="0" algn="just">
              <a:buNone/>
            </a:pPr>
            <a:r>
              <a:rPr lang="es-ES_tradnl" sz="2900" dirty="0"/>
              <a:t>2) Las que </a:t>
            </a:r>
            <a:r>
              <a:rPr lang="es-ES_tradnl" sz="2900" b="1" dirty="0"/>
              <a:t>clasifican en</a:t>
            </a:r>
            <a:r>
              <a:rPr lang="es-ES_tradnl" sz="2900" dirty="0"/>
              <a:t> </a:t>
            </a:r>
            <a:r>
              <a:rPr lang="es-ES_tradnl" sz="2900" b="1" dirty="0" err="1"/>
              <a:t>Scimago</a:t>
            </a:r>
            <a:r>
              <a:rPr lang="es-ES_tradnl" sz="2900" b="1" dirty="0"/>
              <a:t> </a:t>
            </a:r>
            <a:r>
              <a:rPr lang="es-ES_tradnl" sz="2900" b="1" dirty="0" err="1"/>
              <a:t>Journal</a:t>
            </a:r>
            <a:r>
              <a:rPr lang="es-ES_tradnl" sz="2900" b="1" dirty="0"/>
              <a:t> Rank </a:t>
            </a:r>
            <a:r>
              <a:rPr lang="es-ES_tradnl" sz="2900" dirty="0"/>
              <a:t>(</a:t>
            </a:r>
            <a:r>
              <a:rPr lang="es-ES_tradnl" sz="2900" b="1" dirty="0"/>
              <a:t>8</a:t>
            </a:r>
            <a:r>
              <a:rPr lang="es-ES_tradnl" sz="2900" dirty="0"/>
              <a:t>, </a:t>
            </a:r>
            <a:r>
              <a:rPr lang="es-ES_tradnl" sz="2900" i="1" u="sng" dirty="0"/>
              <a:t>RLA</a:t>
            </a:r>
            <a:r>
              <a:rPr lang="es-ES_tradnl" sz="2900" u="sng" dirty="0"/>
              <a:t> Q2</a:t>
            </a:r>
            <a:r>
              <a:rPr lang="es-ES_tradnl" sz="2900" dirty="0"/>
              <a:t>; </a:t>
            </a:r>
            <a:r>
              <a:rPr lang="es-ES_tradnl" sz="2900" i="1" dirty="0" err="1"/>
              <a:t>Gayana</a:t>
            </a:r>
            <a:r>
              <a:rPr lang="es-ES_tradnl" sz="2900" i="1" dirty="0"/>
              <a:t> Botánica</a:t>
            </a:r>
            <a:r>
              <a:rPr lang="es-ES_tradnl" sz="2900" dirty="0"/>
              <a:t> </a:t>
            </a:r>
            <a:r>
              <a:rPr lang="es-ES_tradnl" sz="2900" u="sng" dirty="0"/>
              <a:t>Q3</a:t>
            </a:r>
            <a:r>
              <a:rPr lang="es-ES_tradnl" sz="2900" dirty="0"/>
              <a:t>) y aparecen en listado de </a:t>
            </a:r>
            <a:r>
              <a:rPr lang="es-ES_tradnl" sz="2900" dirty="0" err="1"/>
              <a:t>WoS</a:t>
            </a:r>
            <a:r>
              <a:rPr lang="es-ES_tradnl" sz="2900" dirty="0"/>
              <a:t> y </a:t>
            </a:r>
            <a:r>
              <a:rPr lang="es-ES_tradnl" sz="2900" dirty="0" err="1"/>
              <a:t>Scopus</a:t>
            </a:r>
            <a:r>
              <a:rPr lang="es-ES_tradnl" sz="2900" dirty="0"/>
              <a:t> (</a:t>
            </a:r>
            <a:r>
              <a:rPr lang="es-ES_tradnl" sz="2900" i="1" dirty="0"/>
              <a:t>Atenea, Acta Literaria, Ciencia y Enfermería</a:t>
            </a:r>
            <a:r>
              <a:rPr lang="es-ES_tradnl" sz="2900" dirty="0"/>
              <a:t>, </a:t>
            </a:r>
            <a:r>
              <a:rPr lang="es-ES_tradnl" sz="2900" dirty="0" err="1"/>
              <a:t>p.e</a:t>
            </a:r>
            <a:r>
              <a:rPr lang="es-ES_tradnl" sz="2900" dirty="0"/>
              <a:t>.)</a:t>
            </a:r>
            <a:endParaRPr lang="es-CL" sz="2900" dirty="0"/>
          </a:p>
          <a:p>
            <a:pPr marL="0" indent="0" algn="just">
              <a:buNone/>
            </a:pPr>
            <a:r>
              <a:rPr lang="es-ES_tradnl" sz="2600" dirty="0"/>
              <a:t>Preocupación: Bajo nivel de impacto, bajo índice H --</a:t>
            </a:r>
            <a:r>
              <a:rPr lang="es-ES_tradnl" sz="2600" dirty="0">
                <a:sym typeface="Wingdings"/>
              </a:rPr>
              <a:t></a:t>
            </a:r>
            <a:r>
              <a:rPr lang="es-ES_tradnl" sz="2600" dirty="0"/>
              <a:t> Algunas requieren: mejor gestión editorial, cumplimiento de periodicidad.</a:t>
            </a:r>
            <a:endParaRPr lang="es-CL" sz="2600" dirty="0"/>
          </a:p>
          <a:p>
            <a:pPr marL="0" indent="0" algn="just">
              <a:buNone/>
            </a:pPr>
            <a:r>
              <a:rPr lang="es-ES_tradnl" dirty="0"/>
              <a:t> </a:t>
            </a:r>
            <a:endParaRPr lang="es-CL" dirty="0"/>
          </a:p>
          <a:p>
            <a:pPr marL="0" indent="0" algn="just">
              <a:buNone/>
            </a:pPr>
            <a:r>
              <a:rPr lang="es-ES_tradnl" sz="2900" dirty="0"/>
              <a:t>3) Las que </a:t>
            </a:r>
            <a:r>
              <a:rPr lang="es-ES_tradnl" sz="2900" b="1" dirty="0"/>
              <a:t>están presentes en solo plataformas regionales</a:t>
            </a:r>
            <a:r>
              <a:rPr lang="es-ES_tradnl" sz="2900" dirty="0"/>
              <a:t> como </a:t>
            </a:r>
            <a:r>
              <a:rPr lang="es-ES_tradnl" sz="2900" b="1" dirty="0" err="1"/>
              <a:t>Scielo</a:t>
            </a:r>
            <a:r>
              <a:rPr lang="es-ES_tradnl" sz="2900" dirty="0"/>
              <a:t>, cuya certificación es la base para aspirar a plataformas internacionales (Ej. </a:t>
            </a:r>
            <a:r>
              <a:rPr lang="es-ES_tradnl" sz="2900" b="1" dirty="0"/>
              <a:t>Derecho</a:t>
            </a:r>
            <a:r>
              <a:rPr lang="es-ES_tradnl" sz="2900" dirty="0"/>
              <a:t>) </a:t>
            </a:r>
            <a:r>
              <a:rPr lang="es-ES_tradnl" sz="2600" dirty="0"/>
              <a:t>--</a:t>
            </a:r>
            <a:r>
              <a:rPr lang="es-ES_tradnl" sz="2600" dirty="0">
                <a:sym typeface="Wingdings"/>
              </a:rPr>
              <a:t></a:t>
            </a:r>
            <a:r>
              <a:rPr lang="es-ES_tradnl" sz="2600" dirty="0"/>
              <a:t> Requieren: mejor gestión editorial, mejoras de calidad de artículos, cumplimiento de periodicidad.</a:t>
            </a:r>
            <a:endParaRPr lang="es-CL" sz="2600" dirty="0"/>
          </a:p>
          <a:p>
            <a:pPr marL="0" indent="0" algn="just">
              <a:buNone/>
            </a:pPr>
            <a:r>
              <a:rPr lang="es-ES_tradnl" sz="2600" dirty="0"/>
              <a:t> </a:t>
            </a:r>
            <a:endParaRPr lang="es-CL" sz="2600" dirty="0"/>
          </a:p>
          <a:p>
            <a:pPr marL="0" indent="0" algn="just">
              <a:buNone/>
            </a:pPr>
            <a:r>
              <a:rPr lang="es-ES_tradnl" sz="2900" dirty="0">
                <a:solidFill>
                  <a:srgbClr val="800000"/>
                </a:solidFill>
              </a:rPr>
              <a:t>4) Las que </a:t>
            </a:r>
            <a:r>
              <a:rPr lang="es-ES_tradnl" sz="2900" b="1" dirty="0">
                <a:solidFill>
                  <a:srgbClr val="800000"/>
                </a:solidFill>
              </a:rPr>
              <a:t>no cuentan con indexación</a:t>
            </a:r>
            <a:r>
              <a:rPr lang="es-ES_tradnl" sz="2900" dirty="0">
                <a:solidFill>
                  <a:srgbClr val="800000"/>
                </a:solidFill>
              </a:rPr>
              <a:t> y no tienen certificación. Solo se inscriben en </a:t>
            </a:r>
            <a:r>
              <a:rPr lang="es-ES_tradnl" sz="2900" dirty="0" err="1">
                <a:solidFill>
                  <a:srgbClr val="800000"/>
                </a:solidFill>
              </a:rPr>
              <a:t>Latindex</a:t>
            </a:r>
            <a:r>
              <a:rPr lang="es-ES_tradnl" sz="2900" dirty="0">
                <a:solidFill>
                  <a:srgbClr val="800000"/>
                </a:solidFill>
              </a:rPr>
              <a:t>. La mayoría (</a:t>
            </a:r>
            <a:r>
              <a:rPr lang="es-ES_tradnl" sz="2900" b="1" dirty="0">
                <a:solidFill>
                  <a:srgbClr val="800000"/>
                </a:solidFill>
              </a:rPr>
              <a:t>15</a:t>
            </a:r>
            <a:r>
              <a:rPr lang="es-ES_tradnl" sz="2900" dirty="0">
                <a:solidFill>
                  <a:srgbClr val="800000"/>
                </a:solidFill>
              </a:rPr>
              <a:t>). </a:t>
            </a:r>
            <a:r>
              <a:rPr lang="es-ES_tradnl" sz="2600" dirty="0">
                <a:solidFill>
                  <a:srgbClr val="800000"/>
                </a:solidFill>
              </a:rPr>
              <a:t>--</a:t>
            </a:r>
            <a:r>
              <a:rPr lang="es-ES_tradnl" sz="2600" dirty="0">
                <a:solidFill>
                  <a:srgbClr val="800000"/>
                </a:solidFill>
                <a:sym typeface="Wingdings"/>
              </a:rPr>
              <a:t></a:t>
            </a:r>
            <a:r>
              <a:rPr lang="es-ES_tradnl" sz="2600" dirty="0">
                <a:solidFill>
                  <a:srgbClr val="800000"/>
                </a:solidFill>
              </a:rPr>
              <a:t> Carecen de gestión editorial, incumplen periodicidad, atrasos de más de 1 año, lagunas en sus colecciones.</a:t>
            </a:r>
            <a:endParaRPr lang="es-CL" sz="2600" dirty="0">
              <a:solidFill>
                <a:srgbClr val="800000"/>
              </a:solidFill>
            </a:endParaRPr>
          </a:p>
          <a:p>
            <a:pPr marL="0" indent="0" algn="just">
              <a:buNone/>
            </a:pPr>
            <a:endParaRPr lang="es-ES" sz="2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5" name="Imagen 4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66984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REVISTAS.UDEC.CL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2547"/>
            <a:ext cx="10090608" cy="4175477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1ERA ETAPA DE IMPLEMENTACIÓN. </a:t>
            </a:r>
          </a:p>
          <a:p>
            <a:r>
              <a:rPr lang="es-ES" dirty="0" smtClean="0"/>
              <a:t>Organización Informacional de Revistas Académicas </a:t>
            </a:r>
            <a:r>
              <a:rPr lang="es-ES" dirty="0" err="1" smtClean="0"/>
              <a:t>UdeC</a:t>
            </a:r>
            <a:endParaRPr lang="es-ES" dirty="0" smtClean="0"/>
          </a:p>
          <a:p>
            <a:r>
              <a:rPr lang="es-ES" dirty="0" smtClean="0"/>
              <a:t>Soporte Técnico Institucional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2DA ETAPA DE IMPLEMENTACIÓN</a:t>
            </a:r>
          </a:p>
          <a:p>
            <a:r>
              <a:rPr lang="es-ES" dirty="0" smtClean="0"/>
              <a:t>Administración Editorial de revistas desde OJS</a:t>
            </a:r>
          </a:p>
          <a:p>
            <a:r>
              <a:rPr lang="es-ES" dirty="0" smtClean="0"/>
              <a:t>Generación de DOI Institucional</a:t>
            </a:r>
          </a:p>
          <a:p>
            <a:r>
              <a:rPr lang="es-ES" dirty="0" smtClean="0"/>
              <a:t>Carga de archivo retrospectivo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9" name="Imagen 8" descr="revistas_academicas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5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798045"/>
              </p:ext>
            </p:extLst>
          </p:nvPr>
        </p:nvGraphicFramePr>
        <p:xfrm>
          <a:off x="199505" y="241067"/>
          <a:ext cx="11820702" cy="6350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8149">
                  <a:extLst>
                    <a:ext uri="{9D8B030D-6E8A-4147-A177-3AD203B41FA5}">
                      <a16:colId xmlns:a16="http://schemas.microsoft.com/office/drawing/2014/main" val="2788072927"/>
                    </a:ext>
                  </a:extLst>
                </a:gridCol>
                <a:gridCol w="551832">
                  <a:extLst>
                    <a:ext uri="{9D8B030D-6E8A-4147-A177-3AD203B41FA5}">
                      <a16:colId xmlns:a16="http://schemas.microsoft.com/office/drawing/2014/main" val="3778267467"/>
                    </a:ext>
                  </a:extLst>
                </a:gridCol>
                <a:gridCol w="763367">
                  <a:extLst>
                    <a:ext uri="{9D8B030D-6E8A-4147-A177-3AD203B41FA5}">
                      <a16:colId xmlns:a16="http://schemas.microsoft.com/office/drawing/2014/main" val="3293912015"/>
                    </a:ext>
                  </a:extLst>
                </a:gridCol>
                <a:gridCol w="763367">
                  <a:extLst>
                    <a:ext uri="{9D8B030D-6E8A-4147-A177-3AD203B41FA5}">
                      <a16:colId xmlns:a16="http://schemas.microsoft.com/office/drawing/2014/main" val="3954649200"/>
                    </a:ext>
                  </a:extLst>
                </a:gridCol>
                <a:gridCol w="754171">
                  <a:extLst>
                    <a:ext uri="{9D8B030D-6E8A-4147-A177-3AD203B41FA5}">
                      <a16:colId xmlns:a16="http://schemas.microsoft.com/office/drawing/2014/main" val="3664425082"/>
                    </a:ext>
                  </a:extLst>
                </a:gridCol>
                <a:gridCol w="744973">
                  <a:extLst>
                    <a:ext uri="{9D8B030D-6E8A-4147-A177-3AD203B41FA5}">
                      <a16:colId xmlns:a16="http://schemas.microsoft.com/office/drawing/2014/main" val="3183265121"/>
                    </a:ext>
                  </a:extLst>
                </a:gridCol>
                <a:gridCol w="551832">
                  <a:extLst>
                    <a:ext uri="{9D8B030D-6E8A-4147-A177-3AD203B41FA5}">
                      <a16:colId xmlns:a16="http://schemas.microsoft.com/office/drawing/2014/main" val="2400813467"/>
                    </a:ext>
                  </a:extLst>
                </a:gridCol>
                <a:gridCol w="643804">
                  <a:extLst>
                    <a:ext uri="{9D8B030D-6E8A-4147-A177-3AD203B41FA5}">
                      <a16:colId xmlns:a16="http://schemas.microsoft.com/office/drawing/2014/main" val="962509898"/>
                    </a:ext>
                  </a:extLst>
                </a:gridCol>
                <a:gridCol w="627709">
                  <a:extLst>
                    <a:ext uri="{9D8B030D-6E8A-4147-A177-3AD203B41FA5}">
                      <a16:colId xmlns:a16="http://schemas.microsoft.com/office/drawing/2014/main" val="439324765"/>
                    </a:ext>
                  </a:extLst>
                </a:gridCol>
                <a:gridCol w="551832">
                  <a:extLst>
                    <a:ext uri="{9D8B030D-6E8A-4147-A177-3AD203B41FA5}">
                      <a16:colId xmlns:a16="http://schemas.microsoft.com/office/drawing/2014/main" val="2575767584"/>
                    </a:ext>
                  </a:extLst>
                </a:gridCol>
                <a:gridCol w="653001">
                  <a:extLst>
                    <a:ext uri="{9D8B030D-6E8A-4147-A177-3AD203B41FA5}">
                      <a16:colId xmlns:a16="http://schemas.microsoft.com/office/drawing/2014/main" val="1012717740"/>
                    </a:ext>
                  </a:extLst>
                </a:gridCol>
                <a:gridCol w="653001">
                  <a:extLst>
                    <a:ext uri="{9D8B030D-6E8A-4147-A177-3AD203B41FA5}">
                      <a16:colId xmlns:a16="http://schemas.microsoft.com/office/drawing/2014/main" val="1333422936"/>
                    </a:ext>
                  </a:extLst>
                </a:gridCol>
                <a:gridCol w="551832">
                  <a:extLst>
                    <a:ext uri="{9D8B030D-6E8A-4147-A177-3AD203B41FA5}">
                      <a16:colId xmlns:a16="http://schemas.microsoft.com/office/drawing/2014/main" val="3949120031"/>
                    </a:ext>
                  </a:extLst>
                </a:gridCol>
                <a:gridCol w="551832">
                  <a:extLst>
                    <a:ext uri="{9D8B030D-6E8A-4147-A177-3AD203B41FA5}">
                      <a16:colId xmlns:a16="http://schemas.microsoft.com/office/drawing/2014/main" val="1859267704"/>
                    </a:ext>
                  </a:extLst>
                </a:gridCol>
              </a:tblGrid>
              <a:tr h="208472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1era </a:t>
                      </a:r>
                      <a:r>
                        <a:rPr lang="en-US" sz="800" b="1" u="none" strike="noStrike" dirty="0" err="1">
                          <a:effectLst/>
                        </a:rPr>
                        <a:t>etapa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2da  </a:t>
                      </a:r>
                      <a:r>
                        <a:rPr lang="en-US" sz="800" b="1" u="none" strike="noStrike" dirty="0" err="1">
                          <a:effectLst/>
                        </a:rPr>
                        <a:t>Etapa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102522"/>
                  </a:ext>
                </a:extLst>
              </a:tr>
              <a:tr h="21889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reunion 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1era </a:t>
                      </a:r>
                      <a:r>
                        <a:rPr lang="en-US" sz="800" b="1" u="none" strike="noStrike" dirty="0" err="1">
                          <a:effectLst/>
                        </a:rPr>
                        <a:t>fase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2da </a:t>
                      </a:r>
                      <a:r>
                        <a:rPr lang="en-US" sz="800" b="1" u="none" strike="noStrike" dirty="0" err="1">
                          <a:effectLst/>
                        </a:rPr>
                        <a:t>fase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3era </a:t>
                      </a:r>
                      <a:r>
                        <a:rPr lang="en-US" sz="800" b="1" u="none" strike="noStrike" dirty="0" err="1">
                          <a:effectLst/>
                        </a:rPr>
                        <a:t>fase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820906"/>
                  </a:ext>
                </a:extLst>
              </a:tr>
              <a:tr h="722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REVISTAS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Trabajo</a:t>
                      </a:r>
                      <a:r>
                        <a:rPr lang="en-US" sz="800" b="1" u="none" strike="noStrike" dirty="0">
                          <a:effectLst/>
                        </a:rPr>
                        <a:t> con Editorial </a:t>
                      </a:r>
                      <a:r>
                        <a:rPr lang="en-US" sz="800" b="1" u="none" strike="noStrike" dirty="0" err="1">
                          <a:effectLst/>
                        </a:rPr>
                        <a:t>UdeC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Presentación de Plataforma de Rev. </a:t>
                      </a:r>
                      <a:r>
                        <a:rPr lang="es-MX" sz="800" b="1" u="none" strike="noStrike" dirty="0" err="1">
                          <a:effectLst/>
                        </a:rPr>
                        <a:t>Academicas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Implementación</a:t>
                      </a:r>
                      <a:r>
                        <a:rPr lang="en-US" sz="800" b="1" u="none" strike="noStrike" dirty="0">
                          <a:effectLst/>
                        </a:rPr>
                        <a:t> OJS y Portal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Carga de números 2017, 2018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Lanzamiento</a:t>
                      </a:r>
                      <a:r>
                        <a:rPr lang="en-US" sz="800" b="1" u="none" strike="noStrike" dirty="0">
                          <a:effectLst/>
                        </a:rPr>
                        <a:t> de </a:t>
                      </a:r>
                      <a:r>
                        <a:rPr lang="en-US" sz="800" b="1" u="none" strike="noStrike" dirty="0" err="1">
                          <a:effectLst/>
                        </a:rPr>
                        <a:t>Plataforma</a:t>
                      </a:r>
                      <a:r>
                        <a:rPr lang="en-US" sz="800" b="1" u="none" strike="noStrike" dirty="0">
                          <a:effectLst/>
                        </a:rPr>
                        <a:t> de Rev. </a:t>
                      </a:r>
                      <a:r>
                        <a:rPr lang="en-US" sz="800" b="1" u="none" strike="noStrike" dirty="0" err="1">
                          <a:effectLst/>
                        </a:rPr>
                        <a:t>Académicas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Inducción I Sitio OJS y Portal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Entrega de cuentas de administración 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Actualización de cargas hasta año 2010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Creación de nuevos sitio s OJS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Inducción I sobre administración OJS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Inducción II sobre administración OJS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u="none" strike="noStrike" dirty="0">
                          <a:effectLst/>
                        </a:rPr>
                        <a:t>Carga de números 2017, 2018</a:t>
                      </a:r>
                      <a:endParaRPr lang="es-MX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Código</a:t>
                      </a:r>
                      <a:r>
                        <a:rPr lang="en-US" sz="800" b="1" u="none" strike="noStrike" dirty="0">
                          <a:effectLst/>
                        </a:rPr>
                        <a:t> DOI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10899"/>
                  </a:ext>
                </a:extLst>
              </a:tr>
              <a:tr h="3960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abril-julio</a:t>
                      </a:r>
                      <a:r>
                        <a:rPr lang="en-US" sz="900" b="1" u="none" strike="noStrike" dirty="0">
                          <a:effectLst/>
                        </a:rPr>
                        <a:t> de 2019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ago-19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sept-19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sept-19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oct-19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oct-19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oct-19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nov.</a:t>
                      </a:r>
                      <a:r>
                        <a:rPr lang="en-US" sz="900" b="1" u="none" strike="noStrike" dirty="0">
                          <a:effectLst/>
                        </a:rPr>
                        <a:t>- </a:t>
                      </a:r>
                      <a:r>
                        <a:rPr lang="en-US" sz="900" b="1" u="none" strike="noStrike" dirty="0" err="1">
                          <a:effectLst/>
                        </a:rPr>
                        <a:t>dic</a:t>
                      </a:r>
                      <a:r>
                        <a:rPr lang="en-US" sz="900" b="1" u="none" strike="noStrike" dirty="0">
                          <a:effectLst/>
                        </a:rPr>
                        <a:t>. de 2019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 err="1">
                          <a:effectLst/>
                        </a:rPr>
                        <a:t>oct.</a:t>
                      </a:r>
                      <a:r>
                        <a:rPr lang="en-US" sz="900" b="1" u="none" strike="noStrike" dirty="0">
                          <a:effectLst/>
                        </a:rPr>
                        <a:t> - </a:t>
                      </a:r>
                      <a:r>
                        <a:rPr lang="en-US" sz="900" b="1" u="none" strike="noStrike" dirty="0" err="1">
                          <a:effectLst/>
                        </a:rPr>
                        <a:t>nov.</a:t>
                      </a:r>
                      <a:r>
                        <a:rPr lang="en-US" sz="900" b="1" u="none" strike="noStrike" dirty="0">
                          <a:effectLst/>
                        </a:rPr>
                        <a:t> de 2019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dic-19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1345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 dirty="0">
                          <a:effectLst/>
                        </a:rPr>
                        <a:t>Alzaprima. Revista de Investigación y Creación</a:t>
                      </a:r>
                      <a:endParaRPr lang="es-MX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32613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Acta Literaria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402903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Atenea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754554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Chilean Journal Agricultural and Animal Science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96223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Ciencia y Enfermería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993682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Cuadernos de Filosofía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524042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Ergonomía, Investigación y Desarrollo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9423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Gayana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2798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Gayana Botánica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29958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Journal of Oral Research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20922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Paideia. Revista de Educación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81983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Revista de Derecho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0208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Revista Geográfica del Sur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574218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Revista de Historia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51677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</a:rPr>
                        <a:t>RLA. Revista de Lingüística Teórica y Aplicada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7893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Sociedad Hoy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045153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Territorios y Regionalismos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78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Theuth. Revista de Humanidades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x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87978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URBE. Revista de Arquitectura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x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701297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</a:rPr>
                        <a:t>RAN. Revista de Administración y Negocios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81151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b="1" u="none" strike="noStrike">
                          <a:effectLst/>
                        </a:rPr>
                        <a:t>Revista Electrónica de Trabajo Social</a:t>
                      </a: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81998"/>
                  </a:ext>
                </a:extLst>
              </a:tr>
              <a:tr h="208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Revista de Ingeniería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933343"/>
                  </a:ext>
                </a:extLst>
              </a:tr>
              <a:tr h="218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Economía y Administración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>
                          <a:effectLst/>
                        </a:rPr>
                        <a:t>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 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9" marR="6249" marT="6249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05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9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96724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RANKING E INDICADORES BIBLIOMÉTRICOS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59258"/>
            <a:ext cx="10515600" cy="4351338"/>
          </a:xfrm>
        </p:spPr>
        <p:txBody>
          <a:bodyPr/>
          <a:lstStyle/>
          <a:p>
            <a:r>
              <a:rPr lang="es-ES" dirty="0" err="1" smtClean="0"/>
              <a:t>InCite</a:t>
            </a:r>
            <a:r>
              <a:rPr lang="es-ES" dirty="0" smtClean="0"/>
              <a:t> </a:t>
            </a:r>
            <a:r>
              <a:rPr lang="es-ES" dirty="0" err="1" smtClean="0"/>
              <a:t>Journal</a:t>
            </a:r>
            <a:r>
              <a:rPr lang="es-ES" dirty="0" smtClean="0"/>
              <a:t> </a:t>
            </a:r>
            <a:r>
              <a:rPr lang="es-ES" dirty="0" err="1" smtClean="0"/>
              <a:t>Citation</a:t>
            </a:r>
            <a:r>
              <a:rPr lang="es-ES" dirty="0" smtClean="0"/>
              <a:t> </a:t>
            </a:r>
            <a:r>
              <a:rPr lang="es-ES" dirty="0" err="1" smtClean="0"/>
              <a:t>Reports</a:t>
            </a:r>
            <a:endParaRPr lang="es-ES" dirty="0" smtClean="0"/>
          </a:p>
          <a:p>
            <a:r>
              <a:rPr lang="es-ES" dirty="0" err="1" smtClean="0"/>
              <a:t>Scimago</a:t>
            </a:r>
            <a:r>
              <a:rPr lang="es-ES" dirty="0" smtClean="0"/>
              <a:t> </a:t>
            </a:r>
            <a:r>
              <a:rPr lang="es-ES" dirty="0" err="1" smtClean="0"/>
              <a:t>Journal</a:t>
            </a:r>
            <a:r>
              <a:rPr lang="es-ES" dirty="0" smtClean="0"/>
              <a:t> Rank</a:t>
            </a:r>
            <a:endParaRPr lang="en-US" dirty="0"/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513" y="4134601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41" y="4115552"/>
            <a:ext cx="2609850" cy="1752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8" name="Imagen 7" descr="revistas_academicas_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17" y="2501094"/>
            <a:ext cx="3429479" cy="319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510716" y="1959150"/>
            <a:ext cx="342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/>
              <a:t>Gayana</a:t>
            </a:r>
            <a:r>
              <a:rPr lang="es-CL" dirty="0" smtClean="0"/>
              <a:t> Botánica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08398" y="1914246"/>
            <a:ext cx="3429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err="1" smtClean="0"/>
              <a:t>Gayana</a:t>
            </a:r>
            <a:r>
              <a:rPr lang="es-CL" dirty="0" smtClean="0"/>
              <a:t> 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28631" y="1735136"/>
            <a:ext cx="342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RLA. Revista de Lingüística Teórica y Aplicada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468" y="2501435"/>
            <a:ext cx="3429479" cy="319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19" y="2493122"/>
            <a:ext cx="3429479" cy="3191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CuadroTexto 12"/>
          <p:cNvSpPr txBox="1"/>
          <p:nvPr/>
        </p:nvSpPr>
        <p:spPr>
          <a:xfrm>
            <a:off x="1121287" y="1039615"/>
            <a:ext cx="1010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REPORTE </a:t>
            </a:r>
            <a:r>
              <a:rPr lang="es-CL" b="1" dirty="0" err="1" smtClean="0"/>
              <a:t>InCites</a:t>
            </a:r>
            <a:r>
              <a:rPr lang="es-CL" b="1" dirty="0" smtClean="0"/>
              <a:t> </a:t>
            </a:r>
            <a:r>
              <a:rPr lang="es-CL" b="1" dirty="0" err="1" smtClean="0"/>
              <a:t>Journal</a:t>
            </a:r>
            <a:r>
              <a:rPr lang="es-CL" b="1" dirty="0" smtClean="0"/>
              <a:t> </a:t>
            </a:r>
            <a:r>
              <a:rPr lang="es-CL" b="1" dirty="0" err="1" smtClean="0"/>
              <a:t>Citation</a:t>
            </a:r>
            <a:r>
              <a:rPr lang="es-CL" b="1" dirty="0" smtClean="0"/>
              <a:t> </a:t>
            </a:r>
            <a:r>
              <a:rPr lang="es-CL" b="1" dirty="0" err="1" smtClean="0"/>
              <a:t>Reports</a:t>
            </a:r>
            <a:endParaRPr lang="es-CL" b="1" dirty="0"/>
          </a:p>
          <a:p>
            <a:pPr algn="ctr"/>
            <a:r>
              <a:rPr lang="es-CL" b="1" dirty="0" smtClean="0"/>
              <a:t>Revistas Académicas </a:t>
            </a:r>
            <a:r>
              <a:rPr lang="es-CL" b="1" dirty="0" err="1" smtClean="0"/>
              <a:t>UdeC</a:t>
            </a:r>
            <a:endParaRPr lang="en-US" b="1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679" y="472667"/>
            <a:ext cx="1992305" cy="436669"/>
          </a:xfrm>
          <a:prstGeom prst="rect">
            <a:avLst/>
          </a:prstGeom>
        </p:spPr>
      </p:pic>
      <p:pic>
        <p:nvPicPr>
          <p:cNvPr id="22" name="Imagen 21" descr="revistas_academicas_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523256"/>
            <a:ext cx="2166338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23" y="399011"/>
            <a:ext cx="1187487" cy="51032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22" y="249729"/>
            <a:ext cx="1503391" cy="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3039"/>
          <a:stretch/>
        </p:blipFill>
        <p:spPr>
          <a:xfrm>
            <a:off x="589660" y="292774"/>
            <a:ext cx="4747112" cy="63895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8200"/>
          <a:stretch/>
        </p:blipFill>
        <p:spPr>
          <a:xfrm>
            <a:off x="5836778" y="312548"/>
            <a:ext cx="5670323" cy="49828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06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971</Words>
  <Application>Microsoft Office PowerPoint</Application>
  <PresentationFormat>Panorámica</PresentationFormat>
  <Paragraphs>370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Tema de Office</vt:lpstr>
      <vt:lpstr>Informe de Evaluación de Revistas Académicas UdeC</vt:lpstr>
      <vt:lpstr>Presentación de PowerPoint</vt:lpstr>
      <vt:lpstr>Roles y funciones revistas académicas UdeC</vt:lpstr>
      <vt:lpstr>Panorama general revistas UdeC</vt:lpstr>
      <vt:lpstr>REVISTAS.UDEC.CL</vt:lpstr>
      <vt:lpstr>Presentación de PowerPoint</vt:lpstr>
      <vt:lpstr>RANKING E INDICADORES BIBLIOMÉTRICOS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Reporte de afiliación Institucional</vt:lpstr>
      <vt:lpstr>Presentación de PowerPoint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Evaluación de Revistas Academicas UdeC</dc:title>
  <dc:creator>BODEGA</dc:creator>
  <cp:lastModifiedBy>Usuario de Windows</cp:lastModifiedBy>
  <cp:revision>27</cp:revision>
  <dcterms:created xsi:type="dcterms:W3CDTF">2019-12-08T19:48:32Z</dcterms:created>
  <dcterms:modified xsi:type="dcterms:W3CDTF">2020-01-06T12:05:57Z</dcterms:modified>
</cp:coreProperties>
</file>